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661" r:id="rId2"/>
  </p:sldMasterIdLst>
  <p:notesMasterIdLst>
    <p:notesMasterId r:id="rId7"/>
  </p:notesMasterIdLst>
  <p:sldIdLst>
    <p:sldId id="277" r:id="rId3"/>
    <p:sldId id="282" r:id="rId4"/>
    <p:sldId id="278" r:id="rId5"/>
    <p:sldId id="283" r:id="rId6"/>
  </p:sldIdLst>
  <p:sldSz cx="9144000" cy="6858000" type="screen4x3"/>
  <p:notesSz cx="6858000" cy="9144000"/>
  <p:embeddedFontLst>
    <p:embeddedFont>
      <p:font typeface="微軟正黑體" pitchFamily="34" charset="-120"/>
      <p:regular r:id="rId8"/>
      <p:bold r:id="rId9"/>
    </p:embeddedFont>
    <p:embeddedFont>
      <p:font typeface="Arial Unicode MS" pitchFamily="34" charset="-12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rial Narrow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2016">
          <p15:clr>
            <a:srgbClr val="A4A3A4"/>
          </p15:clr>
        </p15:guide>
        <p15:guide id="3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howGuides="1">
      <p:cViewPr varScale="1">
        <p:scale>
          <a:sx n="90" d="100"/>
          <a:sy n="90" d="100"/>
        </p:scale>
        <p:origin x="-936" y="-114"/>
      </p:cViewPr>
      <p:guideLst>
        <p:guide orient="horz" pos="2592"/>
        <p:guide pos="2016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69165-EFBB-4201-8669-321D8DF177E5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DB325-5010-4BF0-9C86-34208A1DF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25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458635"/>
            <a:ext cx="9144000" cy="323165"/>
            <a:chOff x="0" y="4839385"/>
            <a:chExt cx="9144000" cy="32316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4857750"/>
              <a:ext cx="91440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0" y="4839385"/>
              <a:ext cx="32022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Kinsus</a:t>
              </a:r>
              <a:r>
                <a: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Interconnect Technology, Corp.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578600" y="4886325"/>
              <a:ext cx="35654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900" b="1" i="1" dirty="0">
                  <a:solidFill>
                    <a:schemeClr val="bg1"/>
                  </a:solidFill>
                  <a:latin typeface="Arial Narrow" pitchFamily="34" charset="0"/>
                </a:rPr>
                <a:t>Confidential / All rights reserved by </a:t>
              </a:r>
              <a:r>
                <a:rPr lang="en-US" altLang="zh-TW" sz="900" b="1" i="1" dirty="0" err="1">
                  <a:solidFill>
                    <a:schemeClr val="bg1"/>
                  </a:solidFill>
                  <a:latin typeface="Arial Narrow" pitchFamily="34" charset="0"/>
                </a:rPr>
                <a:t>Kinsus</a:t>
              </a:r>
              <a:r>
                <a:rPr lang="en-US" altLang="zh-TW" sz="900" b="1" i="1" dirty="0">
                  <a:solidFill>
                    <a:schemeClr val="bg1"/>
                  </a:solidFill>
                  <a:latin typeface="Arial Narrow" pitchFamily="34" charset="0"/>
                </a:rPr>
                <a:t> Interconnect Technology, Corp.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1929E4B-F2CA-466F-9247-52BC82C3B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950208"/>
            <a:ext cx="7772400" cy="904577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E087C8B7-BDC7-4F1F-AC07-78A9BB579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91"/>
            <a:ext cx="9144000" cy="3779520"/>
          </a:xfrm>
          <a:prstGeom prst="rect">
            <a:avLst/>
          </a:prstGeom>
        </p:spPr>
      </p:pic>
      <p:grpSp>
        <p:nvGrpSpPr>
          <p:cNvPr id="24" name="群組 12">
            <a:extLst>
              <a:ext uri="{FF2B5EF4-FFF2-40B4-BE49-F238E27FC236}">
                <a16:creationId xmlns:a16="http://schemas.microsoft.com/office/drawing/2014/main" xmlns="" id="{01E7DEFE-A9F3-45EB-BB3F-5546DB201B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5516" y="2312766"/>
            <a:ext cx="748127" cy="768471"/>
            <a:chOff x="5475606" y="1039091"/>
            <a:chExt cx="3311236" cy="3401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手繪多邊形 3">
              <a:extLst>
                <a:ext uri="{FF2B5EF4-FFF2-40B4-BE49-F238E27FC236}">
                  <a16:creationId xmlns:a16="http://schemas.microsoft.com/office/drawing/2014/main" xmlns="" id="{55F838F3-5909-4765-B23C-B6EE9D26DE94}"/>
                </a:ext>
              </a:extLst>
            </p:cNvPr>
            <p:cNvSpPr/>
            <p:nvPr/>
          </p:nvSpPr>
          <p:spPr>
            <a:xfrm>
              <a:off x="5475606" y="1142984"/>
              <a:ext cx="3311236" cy="3297382"/>
            </a:xfrm>
            <a:custGeom>
              <a:avLst/>
              <a:gdLst>
                <a:gd name="connsiteX0" fmla="*/ 0 w 3311236"/>
                <a:gd name="connsiteY0" fmla="*/ 0 h 3297382"/>
                <a:gd name="connsiteX1" fmla="*/ 595746 w 3311236"/>
                <a:gd name="connsiteY1" fmla="*/ 0 h 3297382"/>
                <a:gd name="connsiteX2" fmla="*/ 595746 w 3311236"/>
                <a:gd name="connsiteY2" fmla="*/ 651163 h 3297382"/>
                <a:gd name="connsiteX3" fmla="*/ 1246909 w 3311236"/>
                <a:gd name="connsiteY3" fmla="*/ 651163 h 3297382"/>
                <a:gd name="connsiteX4" fmla="*/ 1260764 w 3311236"/>
                <a:gd name="connsiteY4" fmla="*/ 1454727 h 3297382"/>
                <a:gd name="connsiteX5" fmla="*/ 2092036 w 3311236"/>
                <a:gd name="connsiteY5" fmla="*/ 1454727 h 3297382"/>
                <a:gd name="connsiteX6" fmla="*/ 2078182 w 3311236"/>
                <a:gd name="connsiteY6" fmla="*/ 651163 h 3297382"/>
                <a:gd name="connsiteX7" fmla="*/ 2770909 w 3311236"/>
                <a:gd name="connsiteY7" fmla="*/ 651163 h 3297382"/>
                <a:gd name="connsiteX8" fmla="*/ 2770909 w 3311236"/>
                <a:gd name="connsiteY8" fmla="*/ 27709 h 3297382"/>
                <a:gd name="connsiteX9" fmla="*/ 3297382 w 3311236"/>
                <a:gd name="connsiteY9" fmla="*/ 27709 h 3297382"/>
                <a:gd name="connsiteX10" fmla="*/ 3297382 w 3311236"/>
                <a:gd name="connsiteY10" fmla="*/ 969818 h 3297382"/>
                <a:gd name="connsiteX11" fmla="*/ 2687782 w 3311236"/>
                <a:gd name="connsiteY11" fmla="*/ 1648691 h 3297382"/>
                <a:gd name="connsiteX12" fmla="*/ 3311236 w 3311236"/>
                <a:gd name="connsiteY12" fmla="*/ 2299854 h 3297382"/>
                <a:gd name="connsiteX13" fmla="*/ 3311236 w 3311236"/>
                <a:gd name="connsiteY13" fmla="*/ 3269672 h 3297382"/>
                <a:gd name="connsiteX14" fmla="*/ 2410691 w 3311236"/>
                <a:gd name="connsiteY14" fmla="*/ 3283527 h 3297382"/>
                <a:gd name="connsiteX15" fmla="*/ 2078182 w 3311236"/>
                <a:gd name="connsiteY15" fmla="*/ 1773382 h 3297382"/>
                <a:gd name="connsiteX16" fmla="*/ 1260764 w 3311236"/>
                <a:gd name="connsiteY16" fmla="*/ 1773382 h 3297382"/>
                <a:gd name="connsiteX17" fmla="*/ 1246909 w 3311236"/>
                <a:gd name="connsiteY17" fmla="*/ 3297382 h 3297382"/>
                <a:gd name="connsiteX18" fmla="*/ 41564 w 3311236"/>
                <a:gd name="connsiteY18" fmla="*/ 3297382 h 3297382"/>
                <a:gd name="connsiteX19" fmla="*/ 0 w 3311236"/>
                <a:gd name="connsiteY19" fmla="*/ 0 h 329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11236" h="3297382">
                  <a:moveTo>
                    <a:pt x="0" y="0"/>
                  </a:moveTo>
                  <a:lnTo>
                    <a:pt x="595746" y="0"/>
                  </a:lnTo>
                  <a:lnTo>
                    <a:pt x="595746" y="651163"/>
                  </a:lnTo>
                  <a:lnTo>
                    <a:pt x="1246909" y="651163"/>
                  </a:lnTo>
                  <a:lnTo>
                    <a:pt x="1260764" y="1454727"/>
                  </a:lnTo>
                  <a:lnTo>
                    <a:pt x="2092036" y="1454727"/>
                  </a:lnTo>
                  <a:lnTo>
                    <a:pt x="2078182" y="651163"/>
                  </a:lnTo>
                  <a:lnTo>
                    <a:pt x="2770909" y="651163"/>
                  </a:lnTo>
                  <a:lnTo>
                    <a:pt x="2770909" y="27709"/>
                  </a:lnTo>
                  <a:lnTo>
                    <a:pt x="3297382" y="27709"/>
                  </a:lnTo>
                  <a:lnTo>
                    <a:pt x="3297382" y="969818"/>
                  </a:lnTo>
                  <a:lnTo>
                    <a:pt x="2687782" y="1648691"/>
                  </a:lnTo>
                  <a:lnTo>
                    <a:pt x="3311236" y="2299854"/>
                  </a:lnTo>
                  <a:lnTo>
                    <a:pt x="3311236" y="3269672"/>
                  </a:lnTo>
                  <a:lnTo>
                    <a:pt x="2410691" y="3283527"/>
                  </a:lnTo>
                  <a:lnTo>
                    <a:pt x="2078182" y="1773382"/>
                  </a:lnTo>
                  <a:lnTo>
                    <a:pt x="1260764" y="1773382"/>
                  </a:lnTo>
                  <a:lnTo>
                    <a:pt x="1246909" y="3297382"/>
                  </a:lnTo>
                  <a:lnTo>
                    <a:pt x="41564" y="329738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6ECFF">
                    <a:lumMod val="90000"/>
                  </a:srgbClr>
                </a:gs>
                <a:gs pos="30000">
                  <a:srgbClr val="D6ECFF">
                    <a:lumMod val="75000"/>
                  </a:srgbClr>
                </a:gs>
                <a:gs pos="70000">
                  <a:srgbClr val="D6ECFF">
                    <a:lumMod val="50000"/>
                  </a:srgbClr>
                </a:gs>
                <a:gs pos="100000">
                  <a:srgbClr val="D6ECFF">
                    <a:lumMod val="25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1" i="0" u="none" strike="noStrike" kern="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手繪多邊形 4">
              <a:extLst>
                <a:ext uri="{FF2B5EF4-FFF2-40B4-BE49-F238E27FC236}">
                  <a16:creationId xmlns:a16="http://schemas.microsoft.com/office/drawing/2014/main" xmlns="" id="{19BBD3F6-969B-47E7-AFDA-99DD08BEE64A}"/>
                </a:ext>
              </a:extLst>
            </p:cNvPr>
            <p:cNvSpPr/>
            <p:nvPr/>
          </p:nvSpPr>
          <p:spPr>
            <a:xfrm>
              <a:off x="6173119" y="1039091"/>
              <a:ext cx="1981200" cy="1454727"/>
            </a:xfrm>
            <a:custGeom>
              <a:avLst/>
              <a:gdLst>
                <a:gd name="connsiteX0" fmla="*/ 0 w 1981200"/>
                <a:gd name="connsiteY0" fmla="*/ 0 h 1454727"/>
                <a:gd name="connsiteX1" fmla="*/ 1981200 w 1981200"/>
                <a:gd name="connsiteY1" fmla="*/ 13854 h 1454727"/>
                <a:gd name="connsiteX2" fmla="*/ 1981200 w 1981200"/>
                <a:gd name="connsiteY2" fmla="*/ 637309 h 1454727"/>
                <a:gd name="connsiteX3" fmla="*/ 1302328 w 1981200"/>
                <a:gd name="connsiteY3" fmla="*/ 651164 h 1454727"/>
                <a:gd name="connsiteX4" fmla="*/ 1316182 w 1981200"/>
                <a:gd name="connsiteY4" fmla="*/ 1440873 h 1454727"/>
                <a:gd name="connsiteX5" fmla="*/ 678873 w 1981200"/>
                <a:gd name="connsiteY5" fmla="*/ 1454727 h 1454727"/>
                <a:gd name="connsiteX6" fmla="*/ 678873 w 1981200"/>
                <a:gd name="connsiteY6" fmla="*/ 651164 h 1454727"/>
                <a:gd name="connsiteX7" fmla="*/ 27709 w 1981200"/>
                <a:gd name="connsiteY7" fmla="*/ 651164 h 1454727"/>
                <a:gd name="connsiteX8" fmla="*/ 0 w 1981200"/>
                <a:gd name="connsiteY8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1200" h="1454727">
                  <a:moveTo>
                    <a:pt x="0" y="0"/>
                  </a:moveTo>
                  <a:lnTo>
                    <a:pt x="1981200" y="13854"/>
                  </a:lnTo>
                  <a:lnTo>
                    <a:pt x="1981200" y="637309"/>
                  </a:lnTo>
                  <a:lnTo>
                    <a:pt x="1302328" y="651164"/>
                  </a:lnTo>
                  <a:lnTo>
                    <a:pt x="1316182" y="1440873"/>
                  </a:lnTo>
                  <a:lnTo>
                    <a:pt x="678873" y="1454727"/>
                  </a:lnTo>
                  <a:lnTo>
                    <a:pt x="678873" y="651164"/>
                  </a:lnTo>
                  <a:lnTo>
                    <a:pt x="27709" y="651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AC8">
                <a:lumMod val="50000"/>
              </a:srgb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1" i="0" u="none" strike="noStrike" kern="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8" name="手繪多邊形 5">
              <a:extLst>
                <a:ext uri="{FF2B5EF4-FFF2-40B4-BE49-F238E27FC236}">
                  <a16:creationId xmlns:a16="http://schemas.microsoft.com/office/drawing/2014/main" xmlns="" id="{C92EC2FC-F279-41BA-AC14-75C572AFC6B9}"/>
                </a:ext>
              </a:extLst>
            </p:cNvPr>
            <p:cNvSpPr/>
            <p:nvPr/>
          </p:nvSpPr>
          <p:spPr>
            <a:xfrm>
              <a:off x="6838137" y="2992582"/>
              <a:ext cx="969819" cy="1440873"/>
            </a:xfrm>
            <a:custGeom>
              <a:avLst/>
              <a:gdLst>
                <a:gd name="connsiteX0" fmla="*/ 0 w 969819"/>
                <a:gd name="connsiteY0" fmla="*/ 0 h 1440873"/>
                <a:gd name="connsiteX1" fmla="*/ 13855 w 969819"/>
                <a:gd name="connsiteY1" fmla="*/ 1440873 h 1440873"/>
                <a:gd name="connsiteX2" fmla="*/ 969819 w 969819"/>
                <a:gd name="connsiteY2" fmla="*/ 1440873 h 1440873"/>
                <a:gd name="connsiteX3" fmla="*/ 623455 w 969819"/>
                <a:gd name="connsiteY3" fmla="*/ 13854 h 1440873"/>
                <a:gd name="connsiteX4" fmla="*/ 0 w 969819"/>
                <a:gd name="connsiteY4" fmla="*/ 0 h 144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819" h="1440873">
                  <a:moveTo>
                    <a:pt x="0" y="0"/>
                  </a:moveTo>
                  <a:lnTo>
                    <a:pt x="13855" y="1440873"/>
                  </a:lnTo>
                  <a:lnTo>
                    <a:pt x="969819" y="1440873"/>
                  </a:lnTo>
                  <a:lnTo>
                    <a:pt x="623455" y="13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AC8">
                <a:lumMod val="50000"/>
              </a:srgb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1" i="0" u="none" strike="noStrike" kern="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xmlns="" id="{AE844A85-AC6E-4C8A-B7EE-F0F42BE95B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79588" y="3055421"/>
            <a:ext cx="3652837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景碩科技股份有限公司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xmlns="" id="{71BCCE64-3405-41BB-A3C3-A07F4D25DDBE}"/>
              </a:ext>
            </a:extLst>
          </p:cNvPr>
          <p:cNvSpPr txBox="1"/>
          <p:nvPr userDrawn="1"/>
        </p:nvSpPr>
        <p:spPr>
          <a:xfrm>
            <a:off x="1779112" y="3326403"/>
            <a:ext cx="3654000" cy="369332"/>
          </a:xfrm>
          <a:prstGeom prst="rect">
            <a:avLst/>
          </a:prstGeom>
          <a:noFill/>
          <a:effectLst>
            <a:glow rad="228600">
              <a:srgbClr val="00ADDC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di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Kinsus Interconnect Technology Corp.</a:t>
            </a:r>
            <a:endParaRPr kumimoji="1" lang="zh-TW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45A0B0FD-175A-4822-8061-A89FADCF8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7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524E996-6BEA-4C9A-94AE-717616E8BA38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F54037D-F764-4267-94E1-65F4F373A0C4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709790C0-62CC-41FD-A42D-007B75F9B50D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7AC30299-B693-476D-9370-C14A2D799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3365D35E-C6AD-4683-92EA-FAC3C2241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7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458635"/>
            <a:ext cx="9144000" cy="323165"/>
            <a:chOff x="0" y="4839385"/>
            <a:chExt cx="9144000" cy="32316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4857750"/>
              <a:ext cx="91440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0" y="4839385"/>
              <a:ext cx="32022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Kinsus</a:t>
              </a:r>
              <a:r>
                <a:rPr lang="en-US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Interconnect Technology, Corp.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578600" y="4886325"/>
              <a:ext cx="35654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900" b="1" i="1" dirty="0">
                  <a:solidFill>
                    <a:prstClr val="white"/>
                  </a:solidFill>
                  <a:latin typeface="Arial Narrow" pitchFamily="34" charset="0"/>
                </a:rPr>
                <a:t>Confidential / All rights reserved by </a:t>
              </a:r>
              <a:r>
                <a:rPr lang="en-US" altLang="zh-TW" sz="900" b="1" i="1" dirty="0" err="1">
                  <a:solidFill>
                    <a:prstClr val="white"/>
                  </a:solidFill>
                  <a:latin typeface="Arial Narrow" pitchFamily="34" charset="0"/>
                </a:rPr>
                <a:t>Kinsus</a:t>
              </a:r>
              <a:r>
                <a:rPr lang="en-US" altLang="zh-TW" sz="900" b="1" i="1" dirty="0">
                  <a:solidFill>
                    <a:prstClr val="white"/>
                  </a:solidFill>
                  <a:latin typeface="Arial Narrow" pitchFamily="34" charset="0"/>
                </a:rPr>
                <a:t> Interconnect Technology, Corp.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1929E4B-F2CA-466F-9247-52BC82C3B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950208"/>
            <a:ext cx="7772400" cy="904577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E087C8B7-BDC7-4F1F-AC07-78A9BB579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91"/>
            <a:ext cx="9144000" cy="3779520"/>
          </a:xfrm>
          <a:prstGeom prst="rect">
            <a:avLst/>
          </a:prstGeom>
        </p:spPr>
      </p:pic>
      <p:grpSp>
        <p:nvGrpSpPr>
          <p:cNvPr id="24" name="群組 12">
            <a:extLst>
              <a:ext uri="{FF2B5EF4-FFF2-40B4-BE49-F238E27FC236}">
                <a16:creationId xmlns:a16="http://schemas.microsoft.com/office/drawing/2014/main" xmlns="" id="{01E7DEFE-A9F3-45EB-BB3F-5546DB201B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5516" y="2312766"/>
            <a:ext cx="748127" cy="768471"/>
            <a:chOff x="5475606" y="1039091"/>
            <a:chExt cx="3311236" cy="3401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手繪多邊形 3">
              <a:extLst>
                <a:ext uri="{FF2B5EF4-FFF2-40B4-BE49-F238E27FC236}">
                  <a16:creationId xmlns:a16="http://schemas.microsoft.com/office/drawing/2014/main" xmlns="" id="{55F838F3-5909-4765-B23C-B6EE9D26DE94}"/>
                </a:ext>
              </a:extLst>
            </p:cNvPr>
            <p:cNvSpPr/>
            <p:nvPr/>
          </p:nvSpPr>
          <p:spPr>
            <a:xfrm>
              <a:off x="5475606" y="1142984"/>
              <a:ext cx="3311236" cy="3297382"/>
            </a:xfrm>
            <a:custGeom>
              <a:avLst/>
              <a:gdLst>
                <a:gd name="connsiteX0" fmla="*/ 0 w 3311236"/>
                <a:gd name="connsiteY0" fmla="*/ 0 h 3297382"/>
                <a:gd name="connsiteX1" fmla="*/ 595746 w 3311236"/>
                <a:gd name="connsiteY1" fmla="*/ 0 h 3297382"/>
                <a:gd name="connsiteX2" fmla="*/ 595746 w 3311236"/>
                <a:gd name="connsiteY2" fmla="*/ 651163 h 3297382"/>
                <a:gd name="connsiteX3" fmla="*/ 1246909 w 3311236"/>
                <a:gd name="connsiteY3" fmla="*/ 651163 h 3297382"/>
                <a:gd name="connsiteX4" fmla="*/ 1260764 w 3311236"/>
                <a:gd name="connsiteY4" fmla="*/ 1454727 h 3297382"/>
                <a:gd name="connsiteX5" fmla="*/ 2092036 w 3311236"/>
                <a:gd name="connsiteY5" fmla="*/ 1454727 h 3297382"/>
                <a:gd name="connsiteX6" fmla="*/ 2078182 w 3311236"/>
                <a:gd name="connsiteY6" fmla="*/ 651163 h 3297382"/>
                <a:gd name="connsiteX7" fmla="*/ 2770909 w 3311236"/>
                <a:gd name="connsiteY7" fmla="*/ 651163 h 3297382"/>
                <a:gd name="connsiteX8" fmla="*/ 2770909 w 3311236"/>
                <a:gd name="connsiteY8" fmla="*/ 27709 h 3297382"/>
                <a:gd name="connsiteX9" fmla="*/ 3297382 w 3311236"/>
                <a:gd name="connsiteY9" fmla="*/ 27709 h 3297382"/>
                <a:gd name="connsiteX10" fmla="*/ 3297382 w 3311236"/>
                <a:gd name="connsiteY10" fmla="*/ 969818 h 3297382"/>
                <a:gd name="connsiteX11" fmla="*/ 2687782 w 3311236"/>
                <a:gd name="connsiteY11" fmla="*/ 1648691 h 3297382"/>
                <a:gd name="connsiteX12" fmla="*/ 3311236 w 3311236"/>
                <a:gd name="connsiteY12" fmla="*/ 2299854 h 3297382"/>
                <a:gd name="connsiteX13" fmla="*/ 3311236 w 3311236"/>
                <a:gd name="connsiteY13" fmla="*/ 3269672 h 3297382"/>
                <a:gd name="connsiteX14" fmla="*/ 2410691 w 3311236"/>
                <a:gd name="connsiteY14" fmla="*/ 3283527 h 3297382"/>
                <a:gd name="connsiteX15" fmla="*/ 2078182 w 3311236"/>
                <a:gd name="connsiteY15" fmla="*/ 1773382 h 3297382"/>
                <a:gd name="connsiteX16" fmla="*/ 1260764 w 3311236"/>
                <a:gd name="connsiteY16" fmla="*/ 1773382 h 3297382"/>
                <a:gd name="connsiteX17" fmla="*/ 1246909 w 3311236"/>
                <a:gd name="connsiteY17" fmla="*/ 3297382 h 3297382"/>
                <a:gd name="connsiteX18" fmla="*/ 41564 w 3311236"/>
                <a:gd name="connsiteY18" fmla="*/ 3297382 h 3297382"/>
                <a:gd name="connsiteX19" fmla="*/ 0 w 3311236"/>
                <a:gd name="connsiteY19" fmla="*/ 0 h 329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11236" h="3297382">
                  <a:moveTo>
                    <a:pt x="0" y="0"/>
                  </a:moveTo>
                  <a:lnTo>
                    <a:pt x="595746" y="0"/>
                  </a:lnTo>
                  <a:lnTo>
                    <a:pt x="595746" y="651163"/>
                  </a:lnTo>
                  <a:lnTo>
                    <a:pt x="1246909" y="651163"/>
                  </a:lnTo>
                  <a:lnTo>
                    <a:pt x="1260764" y="1454727"/>
                  </a:lnTo>
                  <a:lnTo>
                    <a:pt x="2092036" y="1454727"/>
                  </a:lnTo>
                  <a:lnTo>
                    <a:pt x="2078182" y="651163"/>
                  </a:lnTo>
                  <a:lnTo>
                    <a:pt x="2770909" y="651163"/>
                  </a:lnTo>
                  <a:lnTo>
                    <a:pt x="2770909" y="27709"/>
                  </a:lnTo>
                  <a:lnTo>
                    <a:pt x="3297382" y="27709"/>
                  </a:lnTo>
                  <a:lnTo>
                    <a:pt x="3297382" y="969818"/>
                  </a:lnTo>
                  <a:lnTo>
                    <a:pt x="2687782" y="1648691"/>
                  </a:lnTo>
                  <a:lnTo>
                    <a:pt x="3311236" y="2299854"/>
                  </a:lnTo>
                  <a:lnTo>
                    <a:pt x="3311236" y="3269672"/>
                  </a:lnTo>
                  <a:lnTo>
                    <a:pt x="2410691" y="3283527"/>
                  </a:lnTo>
                  <a:lnTo>
                    <a:pt x="2078182" y="1773382"/>
                  </a:lnTo>
                  <a:lnTo>
                    <a:pt x="1260764" y="1773382"/>
                  </a:lnTo>
                  <a:lnTo>
                    <a:pt x="1246909" y="3297382"/>
                  </a:lnTo>
                  <a:lnTo>
                    <a:pt x="41564" y="329738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6ECFF">
                    <a:lumMod val="90000"/>
                  </a:srgbClr>
                </a:gs>
                <a:gs pos="30000">
                  <a:srgbClr val="D6ECFF">
                    <a:lumMod val="75000"/>
                  </a:srgbClr>
                </a:gs>
                <a:gs pos="70000">
                  <a:srgbClr val="D6ECFF">
                    <a:lumMod val="50000"/>
                  </a:srgbClr>
                </a:gs>
                <a:gs pos="100000">
                  <a:srgbClr val="D6ECFF">
                    <a:lumMod val="25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000" b="1" ker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新細明體" panose="02020500000000000000" pitchFamily="18" charset="-120"/>
              </a:endParaRPr>
            </a:p>
          </p:txBody>
        </p:sp>
        <p:sp>
          <p:nvSpPr>
            <p:cNvPr id="37" name="手繪多邊形 4">
              <a:extLst>
                <a:ext uri="{FF2B5EF4-FFF2-40B4-BE49-F238E27FC236}">
                  <a16:creationId xmlns:a16="http://schemas.microsoft.com/office/drawing/2014/main" xmlns="" id="{19BBD3F6-969B-47E7-AFDA-99DD08BEE64A}"/>
                </a:ext>
              </a:extLst>
            </p:cNvPr>
            <p:cNvSpPr/>
            <p:nvPr/>
          </p:nvSpPr>
          <p:spPr>
            <a:xfrm>
              <a:off x="6173119" y="1039091"/>
              <a:ext cx="1981200" cy="1454727"/>
            </a:xfrm>
            <a:custGeom>
              <a:avLst/>
              <a:gdLst>
                <a:gd name="connsiteX0" fmla="*/ 0 w 1981200"/>
                <a:gd name="connsiteY0" fmla="*/ 0 h 1454727"/>
                <a:gd name="connsiteX1" fmla="*/ 1981200 w 1981200"/>
                <a:gd name="connsiteY1" fmla="*/ 13854 h 1454727"/>
                <a:gd name="connsiteX2" fmla="*/ 1981200 w 1981200"/>
                <a:gd name="connsiteY2" fmla="*/ 637309 h 1454727"/>
                <a:gd name="connsiteX3" fmla="*/ 1302328 w 1981200"/>
                <a:gd name="connsiteY3" fmla="*/ 651164 h 1454727"/>
                <a:gd name="connsiteX4" fmla="*/ 1316182 w 1981200"/>
                <a:gd name="connsiteY4" fmla="*/ 1440873 h 1454727"/>
                <a:gd name="connsiteX5" fmla="*/ 678873 w 1981200"/>
                <a:gd name="connsiteY5" fmla="*/ 1454727 h 1454727"/>
                <a:gd name="connsiteX6" fmla="*/ 678873 w 1981200"/>
                <a:gd name="connsiteY6" fmla="*/ 651164 h 1454727"/>
                <a:gd name="connsiteX7" fmla="*/ 27709 w 1981200"/>
                <a:gd name="connsiteY7" fmla="*/ 651164 h 1454727"/>
                <a:gd name="connsiteX8" fmla="*/ 0 w 1981200"/>
                <a:gd name="connsiteY8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1200" h="1454727">
                  <a:moveTo>
                    <a:pt x="0" y="0"/>
                  </a:moveTo>
                  <a:lnTo>
                    <a:pt x="1981200" y="13854"/>
                  </a:lnTo>
                  <a:lnTo>
                    <a:pt x="1981200" y="637309"/>
                  </a:lnTo>
                  <a:lnTo>
                    <a:pt x="1302328" y="651164"/>
                  </a:lnTo>
                  <a:lnTo>
                    <a:pt x="1316182" y="1440873"/>
                  </a:lnTo>
                  <a:lnTo>
                    <a:pt x="678873" y="1454727"/>
                  </a:lnTo>
                  <a:lnTo>
                    <a:pt x="678873" y="651164"/>
                  </a:lnTo>
                  <a:lnTo>
                    <a:pt x="27709" y="651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AC8">
                <a:lumMod val="50000"/>
              </a:srgb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000" b="1" ker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新細明體" panose="02020500000000000000" pitchFamily="18" charset="-120"/>
              </a:endParaRPr>
            </a:p>
          </p:txBody>
        </p:sp>
        <p:sp>
          <p:nvSpPr>
            <p:cNvPr id="38" name="手繪多邊形 5">
              <a:extLst>
                <a:ext uri="{FF2B5EF4-FFF2-40B4-BE49-F238E27FC236}">
                  <a16:creationId xmlns:a16="http://schemas.microsoft.com/office/drawing/2014/main" xmlns="" id="{C92EC2FC-F279-41BA-AC14-75C572AFC6B9}"/>
                </a:ext>
              </a:extLst>
            </p:cNvPr>
            <p:cNvSpPr/>
            <p:nvPr/>
          </p:nvSpPr>
          <p:spPr>
            <a:xfrm>
              <a:off x="6838137" y="2992582"/>
              <a:ext cx="969819" cy="1440873"/>
            </a:xfrm>
            <a:custGeom>
              <a:avLst/>
              <a:gdLst>
                <a:gd name="connsiteX0" fmla="*/ 0 w 969819"/>
                <a:gd name="connsiteY0" fmla="*/ 0 h 1440873"/>
                <a:gd name="connsiteX1" fmla="*/ 13855 w 969819"/>
                <a:gd name="connsiteY1" fmla="*/ 1440873 h 1440873"/>
                <a:gd name="connsiteX2" fmla="*/ 969819 w 969819"/>
                <a:gd name="connsiteY2" fmla="*/ 1440873 h 1440873"/>
                <a:gd name="connsiteX3" fmla="*/ 623455 w 969819"/>
                <a:gd name="connsiteY3" fmla="*/ 13854 h 1440873"/>
                <a:gd name="connsiteX4" fmla="*/ 0 w 969819"/>
                <a:gd name="connsiteY4" fmla="*/ 0 h 144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819" h="1440873">
                  <a:moveTo>
                    <a:pt x="0" y="0"/>
                  </a:moveTo>
                  <a:lnTo>
                    <a:pt x="13855" y="1440873"/>
                  </a:lnTo>
                  <a:lnTo>
                    <a:pt x="969819" y="1440873"/>
                  </a:lnTo>
                  <a:lnTo>
                    <a:pt x="623455" y="13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8AC8">
                <a:lumMod val="50000"/>
              </a:srgb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000" b="1" ker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新細明體" panose="02020500000000000000" pitchFamily="18" charset="-120"/>
              </a:endParaRPr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xmlns="" id="{AE844A85-AC6E-4C8A-B7EE-F0F42BE95B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79588" y="3055421"/>
            <a:ext cx="3652837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景碩科技股份有限公司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xmlns="" id="{71BCCE64-3405-41BB-A3C3-A07F4D25DDBE}"/>
              </a:ext>
            </a:extLst>
          </p:cNvPr>
          <p:cNvSpPr txBox="1"/>
          <p:nvPr userDrawn="1"/>
        </p:nvSpPr>
        <p:spPr>
          <a:xfrm>
            <a:off x="1779112" y="3326403"/>
            <a:ext cx="3654000" cy="369332"/>
          </a:xfrm>
          <a:prstGeom prst="rect">
            <a:avLst/>
          </a:prstGeom>
          <a:noFill/>
          <a:effectLst>
            <a:glow rad="228600">
              <a:srgbClr val="00ADDC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000" b="1" kern="0" dirty="0">
                <a:solidFill>
                  <a:prstClr val="black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Kinsus Interconnect Technology Corp.</a:t>
            </a:r>
            <a:endParaRPr kumimoji="1" lang="zh-TW" altLang="en-US" sz="2000" b="1" kern="0" dirty="0">
              <a:solidFill>
                <a:prstClr val="black"/>
              </a:solidFill>
              <a:latin typeface="Arial Narrow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45A0B0FD-175A-4822-8061-A89FADCF8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4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8" name="Rectangle 7"/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49"/>
            <a:ext cx="8229600" cy="515461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58635"/>
            <a:ext cx="9144000" cy="323165"/>
            <a:chOff x="0" y="4839385"/>
            <a:chExt cx="9144000" cy="323165"/>
          </a:xfrm>
        </p:grpSpPr>
        <p:sp>
          <p:nvSpPr>
            <p:cNvPr id="12" name="Rectangle 11"/>
            <p:cNvSpPr/>
            <p:nvPr/>
          </p:nvSpPr>
          <p:spPr>
            <a:xfrm>
              <a:off x="0" y="4857750"/>
              <a:ext cx="91440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0" y="4839385"/>
              <a:ext cx="32022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Kinsus</a:t>
              </a:r>
              <a:r>
                <a:rPr lang="en-US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Interconnect Technology, Corp.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578600" y="4886325"/>
              <a:ext cx="35654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900" b="1" i="1" dirty="0">
                  <a:solidFill>
                    <a:prstClr val="white"/>
                  </a:solidFill>
                  <a:latin typeface="Arial Narrow" pitchFamily="34" charset="0"/>
                </a:rPr>
                <a:t>Confidential / All rights reserved by </a:t>
              </a:r>
              <a:r>
                <a:rPr lang="en-US" altLang="zh-TW" sz="900" b="1" i="1" dirty="0" err="1">
                  <a:solidFill>
                    <a:prstClr val="white"/>
                  </a:solidFill>
                  <a:latin typeface="Arial Narrow" pitchFamily="34" charset="0"/>
                </a:rPr>
                <a:t>Kinsus</a:t>
              </a:r>
              <a:r>
                <a:rPr lang="en-US" altLang="zh-TW" sz="900" b="1" i="1" dirty="0">
                  <a:solidFill>
                    <a:prstClr val="white"/>
                  </a:solidFill>
                  <a:latin typeface="Arial Narrow" pitchFamily="34" charset="0"/>
                </a:rPr>
                <a:t> Interconnect Technology, Corp.</a:t>
              </a: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FA9D7599-AE3F-4E50-ACFE-C20887CAD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3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8" name="Rectangle 7"/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0" y="6458635"/>
            <a:ext cx="9144000" cy="323165"/>
            <a:chOff x="0" y="4839385"/>
            <a:chExt cx="9144000" cy="323165"/>
          </a:xfrm>
        </p:grpSpPr>
        <p:sp>
          <p:nvSpPr>
            <p:cNvPr id="12" name="Rectangle 11"/>
            <p:cNvSpPr/>
            <p:nvPr/>
          </p:nvSpPr>
          <p:spPr>
            <a:xfrm>
              <a:off x="0" y="4857750"/>
              <a:ext cx="91440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0" y="4839385"/>
              <a:ext cx="32022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Kinsus</a:t>
              </a:r>
              <a:r>
                <a:rPr lang="en-US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Interconnect Technology, Corp.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578600" y="4886325"/>
              <a:ext cx="35654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900" b="1" i="1" dirty="0">
                  <a:solidFill>
                    <a:prstClr val="white"/>
                  </a:solidFill>
                  <a:latin typeface="Arial Narrow" pitchFamily="34" charset="0"/>
                </a:rPr>
                <a:t>Confidential / All rights reserved by </a:t>
              </a:r>
              <a:r>
                <a:rPr lang="en-US" altLang="zh-TW" sz="900" b="1" i="1" dirty="0" err="1">
                  <a:solidFill>
                    <a:prstClr val="white"/>
                  </a:solidFill>
                  <a:latin typeface="Arial Narrow" pitchFamily="34" charset="0"/>
                </a:rPr>
                <a:t>Kinsus</a:t>
              </a:r>
              <a:r>
                <a:rPr lang="en-US" altLang="zh-TW" sz="900" b="1" i="1" dirty="0">
                  <a:solidFill>
                    <a:prstClr val="white"/>
                  </a:solidFill>
                  <a:latin typeface="Arial Narrow" pitchFamily="34" charset="0"/>
                </a:rPr>
                <a:t> Interconnect Technology, Corp.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C151AAD2-27F2-4B16-AFA8-937155D4007A}"/>
              </a:ext>
            </a:extLst>
          </p:cNvPr>
          <p:cNvSpPr txBox="1">
            <a:spLocks/>
          </p:cNvSpPr>
          <p:nvPr userDrawn="1"/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dirty="0">
                <a:solidFill>
                  <a:prstClr val="white"/>
                </a:solidFill>
              </a:rPr>
              <a:t>按一下以編輯母片標題樣式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A7B4B66D-D679-4C5C-93C4-F0A1377D1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40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49" y="868126"/>
            <a:ext cx="4038600" cy="5297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649" y="868126"/>
            <a:ext cx="4038600" cy="5297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9" name="Rectangle 8"/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0" y="6458635"/>
            <a:ext cx="9144000" cy="323165"/>
            <a:chOff x="0" y="4839385"/>
            <a:chExt cx="9144000" cy="323165"/>
          </a:xfrm>
        </p:grpSpPr>
        <p:sp>
          <p:nvSpPr>
            <p:cNvPr id="13" name="Rectangle 12"/>
            <p:cNvSpPr/>
            <p:nvPr/>
          </p:nvSpPr>
          <p:spPr>
            <a:xfrm>
              <a:off x="0" y="4857750"/>
              <a:ext cx="91440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0" y="4839385"/>
              <a:ext cx="32022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Kinsus</a:t>
              </a:r>
              <a:r>
                <a:rPr lang="en-US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Interconnect Technology, Corp.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578600" y="4886325"/>
              <a:ext cx="35654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900" b="1" i="1" dirty="0">
                  <a:solidFill>
                    <a:prstClr val="white"/>
                  </a:solidFill>
                  <a:latin typeface="Arial Narrow" pitchFamily="34" charset="0"/>
                </a:rPr>
                <a:t>Confidential / All rights reserved by </a:t>
              </a:r>
              <a:r>
                <a:rPr lang="en-US" altLang="zh-TW" sz="900" b="1" i="1" dirty="0" err="1">
                  <a:solidFill>
                    <a:prstClr val="white"/>
                  </a:solidFill>
                  <a:latin typeface="Arial Narrow" pitchFamily="34" charset="0"/>
                </a:rPr>
                <a:t>Kinsus</a:t>
              </a:r>
              <a:r>
                <a:rPr lang="en-US" altLang="zh-TW" sz="900" b="1" i="1" dirty="0">
                  <a:solidFill>
                    <a:prstClr val="white"/>
                  </a:solidFill>
                  <a:latin typeface="Arial Narrow" pitchFamily="34" charset="0"/>
                </a:rPr>
                <a:t> Interconnect Technology, Corp.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B2E94DD-F4E5-4033-9E7D-F427414C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413F5605-073D-4D6A-BA7D-45A28B67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42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878" y="10858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78" y="17256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703" y="10858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703" y="17256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xmlns="" id="{8EB6A02C-BB8F-445E-BD57-AC901567ED59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xmlns="" id="{DB55095F-16BC-4D60-A19F-1125D1EED3FF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50C16C18-CBB1-43A7-B7B8-AFAC28A18556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678881B3-AB2E-4034-9996-83465C712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21A37F5-757E-4B35-ABBF-F1079668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E229CBBD-4C79-4504-9560-2A6CA8F2ED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7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D55ED172-77FF-45C9-B68F-80A75D96FB1D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xmlns="" id="{A4359CEB-4108-4082-8D27-2114877BE6E9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8">
              <a:extLst>
                <a:ext uri="{FF2B5EF4-FFF2-40B4-BE49-F238E27FC236}">
                  <a16:creationId xmlns:a16="http://schemas.microsoft.com/office/drawing/2014/main" xmlns="" id="{D72082B9-B019-4B8B-A90E-04D65A43A77F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5B84DB83-DFE7-46B7-9282-B59694AC5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05AA7A7-85B3-4856-98C4-7E752533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E9BEEB91-AEDE-4E75-A318-FD1328A8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95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8B5FAC62-6056-49B7-BCC4-EB7A7C25E9EE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272B2CEF-46F1-49CA-9255-C5142853B8C9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8">
              <a:extLst>
                <a:ext uri="{FF2B5EF4-FFF2-40B4-BE49-F238E27FC236}">
                  <a16:creationId xmlns:a16="http://schemas.microsoft.com/office/drawing/2014/main" xmlns="" id="{BF7B3651-33A2-4433-9B4B-4A28CCDD3AB1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E427D17B-7E61-434C-A725-9945E5D09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DAC2DCD-9D71-4AB1-8C0E-EEF2AE47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C708CAE3-5573-4E5B-8CA2-A0B5EE534F33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D5304A52-E967-4304-B217-1096DB01C01C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8">
              <a:extLst>
                <a:ext uri="{FF2B5EF4-FFF2-40B4-BE49-F238E27FC236}">
                  <a16:creationId xmlns:a16="http://schemas.microsoft.com/office/drawing/2014/main" xmlns="" id="{D48B4F13-4FE4-497E-9E56-C6094DFDBB62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4F8530E4-ABFC-4FEF-97EE-7C15DA349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7DE59B22-2689-4AA6-9FB8-0438DC06A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92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419FAEC-CB6B-4989-A330-5F3E7DA94A15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0815677-4A51-4B0F-8193-7C6A06B8134B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2824016-9911-42D0-852E-6D3536D0BDDA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92826F49-FB59-418B-99FA-3B0425BBE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B5EB73A3-50AA-4A25-BB67-3F394096C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DEBCC58-ECC1-49EB-A71E-0712B6DB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8" name="Rectangle 7"/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49"/>
            <a:ext cx="8229600" cy="515461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58635"/>
            <a:ext cx="9144000" cy="323165"/>
            <a:chOff x="0" y="4839385"/>
            <a:chExt cx="9144000" cy="323165"/>
          </a:xfrm>
        </p:grpSpPr>
        <p:sp>
          <p:nvSpPr>
            <p:cNvPr id="12" name="Rectangle 11"/>
            <p:cNvSpPr/>
            <p:nvPr/>
          </p:nvSpPr>
          <p:spPr>
            <a:xfrm>
              <a:off x="0" y="4857750"/>
              <a:ext cx="91440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0" y="4839385"/>
              <a:ext cx="32022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Kinsus</a:t>
              </a:r>
              <a:r>
                <a: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Interconnect Technology, Corp.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578600" y="4886325"/>
              <a:ext cx="35654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900" b="1" i="1" dirty="0">
                  <a:solidFill>
                    <a:schemeClr val="bg1"/>
                  </a:solidFill>
                  <a:latin typeface="Arial Narrow" pitchFamily="34" charset="0"/>
                </a:rPr>
                <a:t>Confidential / All rights reserved by </a:t>
              </a:r>
              <a:r>
                <a:rPr lang="en-US" altLang="zh-TW" sz="900" b="1" i="1" dirty="0" err="1">
                  <a:solidFill>
                    <a:schemeClr val="bg1"/>
                  </a:solidFill>
                  <a:latin typeface="Arial Narrow" pitchFamily="34" charset="0"/>
                </a:rPr>
                <a:t>Kinsus</a:t>
              </a:r>
              <a:r>
                <a:rPr lang="en-US" altLang="zh-TW" sz="900" b="1" i="1" dirty="0">
                  <a:solidFill>
                    <a:schemeClr val="bg1"/>
                  </a:solidFill>
                  <a:latin typeface="Arial Narrow" pitchFamily="34" charset="0"/>
                </a:rPr>
                <a:t> Interconnect Technology, Corp.</a:t>
              </a: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FA9D7599-AE3F-4E50-ACFE-C20887CAD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91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524E996-6BEA-4C9A-94AE-717616E8BA38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F54037D-F764-4267-94E1-65F4F373A0C4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709790C0-62CC-41FD-A42D-007B75F9B50D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7AC30299-B693-476D-9370-C14A2D799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3365D35E-C6AD-4683-92EA-FAC3C2241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6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8" name="Rectangle 7"/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0" y="6458635"/>
            <a:ext cx="9144000" cy="323165"/>
            <a:chOff x="0" y="4839385"/>
            <a:chExt cx="9144000" cy="323165"/>
          </a:xfrm>
        </p:grpSpPr>
        <p:sp>
          <p:nvSpPr>
            <p:cNvPr id="12" name="Rectangle 11"/>
            <p:cNvSpPr/>
            <p:nvPr/>
          </p:nvSpPr>
          <p:spPr>
            <a:xfrm>
              <a:off x="0" y="4857750"/>
              <a:ext cx="91440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0" y="4839385"/>
              <a:ext cx="32022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Kinsus</a:t>
              </a:r>
              <a:r>
                <a: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Interconnect Technology, Corp.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578600" y="4886325"/>
              <a:ext cx="35654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900" b="1" i="1" dirty="0">
                  <a:solidFill>
                    <a:schemeClr val="bg1"/>
                  </a:solidFill>
                  <a:latin typeface="Arial Narrow" pitchFamily="34" charset="0"/>
                </a:rPr>
                <a:t>Confidential / All rights reserved by </a:t>
              </a:r>
              <a:r>
                <a:rPr lang="en-US" altLang="zh-TW" sz="900" b="1" i="1" dirty="0" err="1">
                  <a:solidFill>
                    <a:schemeClr val="bg1"/>
                  </a:solidFill>
                  <a:latin typeface="Arial Narrow" pitchFamily="34" charset="0"/>
                </a:rPr>
                <a:t>Kinsus</a:t>
              </a:r>
              <a:r>
                <a:rPr lang="en-US" altLang="zh-TW" sz="900" b="1" i="1" dirty="0">
                  <a:solidFill>
                    <a:schemeClr val="bg1"/>
                  </a:solidFill>
                  <a:latin typeface="Arial Narrow" pitchFamily="34" charset="0"/>
                </a:rPr>
                <a:t> Interconnect Technology, Corp.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C151AAD2-27F2-4B16-AFA8-937155D4007A}"/>
              </a:ext>
            </a:extLst>
          </p:cNvPr>
          <p:cNvSpPr txBox="1">
            <a:spLocks/>
          </p:cNvSpPr>
          <p:nvPr userDrawn="1"/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A7B4B66D-D679-4C5C-93C4-F0A1377D1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49" y="868126"/>
            <a:ext cx="4038600" cy="5297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649" y="868126"/>
            <a:ext cx="4038600" cy="5297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9" name="Rectangle 8"/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0" y="6458635"/>
            <a:ext cx="9144000" cy="323165"/>
            <a:chOff x="0" y="4839385"/>
            <a:chExt cx="9144000" cy="323165"/>
          </a:xfrm>
        </p:grpSpPr>
        <p:sp>
          <p:nvSpPr>
            <p:cNvPr id="13" name="Rectangle 12"/>
            <p:cNvSpPr/>
            <p:nvPr/>
          </p:nvSpPr>
          <p:spPr>
            <a:xfrm>
              <a:off x="0" y="4857750"/>
              <a:ext cx="91440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0" y="4839385"/>
              <a:ext cx="32022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Kinsus</a:t>
              </a:r>
              <a:r>
                <a: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Interconnect Technology, Corp.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578600" y="4886325"/>
              <a:ext cx="35654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900" b="1" i="1" dirty="0">
                  <a:solidFill>
                    <a:schemeClr val="bg1"/>
                  </a:solidFill>
                  <a:latin typeface="Arial Narrow" pitchFamily="34" charset="0"/>
                </a:rPr>
                <a:t>Confidential / All rights reserved by </a:t>
              </a:r>
              <a:r>
                <a:rPr lang="en-US" altLang="zh-TW" sz="900" b="1" i="1" dirty="0" err="1">
                  <a:solidFill>
                    <a:schemeClr val="bg1"/>
                  </a:solidFill>
                  <a:latin typeface="Arial Narrow" pitchFamily="34" charset="0"/>
                </a:rPr>
                <a:t>Kinsus</a:t>
              </a:r>
              <a:r>
                <a:rPr lang="en-US" altLang="zh-TW" sz="900" b="1" i="1" dirty="0">
                  <a:solidFill>
                    <a:schemeClr val="bg1"/>
                  </a:solidFill>
                  <a:latin typeface="Arial Narrow" pitchFamily="34" charset="0"/>
                </a:rPr>
                <a:t> Interconnect Technology, Corp.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B2E94DD-F4E5-4033-9E7D-F427414C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413F5605-073D-4D6A-BA7D-45A28B67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878" y="10858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78" y="17256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703" y="10858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703" y="17256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xmlns="" id="{8EB6A02C-BB8F-445E-BD57-AC901567ED59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xmlns="" id="{DB55095F-16BC-4D60-A19F-1125D1EED3FF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50C16C18-CBB1-43A7-B7B8-AFAC28A18556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678881B3-AB2E-4034-9996-83465C712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21A37F5-757E-4B35-ABBF-F1079668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E229CBBD-4C79-4504-9560-2A6CA8F2ED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4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D55ED172-77FF-45C9-B68F-80A75D96FB1D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xmlns="" id="{A4359CEB-4108-4082-8D27-2114877BE6E9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8">
              <a:extLst>
                <a:ext uri="{FF2B5EF4-FFF2-40B4-BE49-F238E27FC236}">
                  <a16:creationId xmlns:a16="http://schemas.microsoft.com/office/drawing/2014/main" xmlns="" id="{D72082B9-B019-4B8B-A90E-04D65A43A77F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5B84DB83-DFE7-46B7-9282-B59694AC5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05AA7A7-85B3-4856-98C4-7E752533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E9BEEB91-AEDE-4E75-A318-FD1328A8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8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8B5FAC62-6056-49B7-BCC4-EB7A7C25E9EE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272B2CEF-46F1-49CA-9255-C5142853B8C9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8">
              <a:extLst>
                <a:ext uri="{FF2B5EF4-FFF2-40B4-BE49-F238E27FC236}">
                  <a16:creationId xmlns:a16="http://schemas.microsoft.com/office/drawing/2014/main" xmlns="" id="{BF7B3651-33A2-4433-9B4B-4A28CCDD3AB1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E427D17B-7E61-434C-A725-9945E5D09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DAC2DCD-9D71-4AB1-8C0E-EEF2AE47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6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C708CAE3-5573-4E5B-8CA2-A0B5EE534F33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D5304A52-E967-4304-B217-1096DB01C01C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8">
              <a:extLst>
                <a:ext uri="{FF2B5EF4-FFF2-40B4-BE49-F238E27FC236}">
                  <a16:creationId xmlns:a16="http://schemas.microsoft.com/office/drawing/2014/main" xmlns="" id="{D48B4F13-4FE4-497E-9E56-C6094DFDBB62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4F8530E4-ABFC-4FEF-97EE-7C15DA349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7DE59B22-2689-4AA6-9FB8-0438DC06A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3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419FAEC-CB6B-4989-A330-5F3E7DA94A15}"/>
              </a:ext>
            </a:extLst>
          </p:cNvPr>
          <p:cNvGrpSpPr/>
          <p:nvPr userDrawn="1"/>
        </p:nvGrpSpPr>
        <p:grpSpPr>
          <a:xfrm>
            <a:off x="0" y="0"/>
            <a:ext cx="9144000" cy="631669"/>
            <a:chOff x="0" y="0"/>
            <a:chExt cx="9144000" cy="6316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0815677-4A51-4B0F-8193-7C6A06B8134B}"/>
                </a:ext>
              </a:extLst>
            </p:cNvPr>
            <p:cNvSpPr/>
            <p:nvPr/>
          </p:nvSpPr>
          <p:spPr>
            <a:xfrm>
              <a:off x="0" y="57150"/>
              <a:ext cx="9144000" cy="5715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2824016-9911-42D0-852E-6D3536D0BDDA}"/>
                </a:ext>
              </a:extLst>
            </p:cNvPr>
            <p:cNvCxnSpPr/>
            <p:nvPr/>
          </p:nvCxnSpPr>
          <p:spPr>
            <a:xfrm>
              <a:off x="0" y="51435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92826F49-FB59-418B-99FA-3B0425BBE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37" y="0"/>
              <a:ext cx="562363" cy="63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B5EB73A3-50AA-4A25-BB67-3F394096C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DEBCC58-ECC1-49EB-A71E-0712B6DB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9" y="104775"/>
            <a:ext cx="8229600" cy="4095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7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0">
            <a:extLst>
              <a:ext uri="{FF2B5EF4-FFF2-40B4-BE49-F238E27FC236}">
                <a16:creationId xmlns:a16="http://schemas.microsoft.com/office/drawing/2014/main" xmlns="" id="{86EF1473-E748-4873-8E6A-C02EF5CAE8BB}"/>
              </a:ext>
            </a:extLst>
          </p:cNvPr>
          <p:cNvGrpSpPr/>
          <p:nvPr userDrawn="1"/>
        </p:nvGrpSpPr>
        <p:grpSpPr>
          <a:xfrm>
            <a:off x="0" y="6458635"/>
            <a:ext cx="9144000" cy="323165"/>
            <a:chOff x="0" y="4839385"/>
            <a:chExt cx="9144000" cy="323165"/>
          </a:xfrm>
        </p:grpSpPr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xmlns="" id="{60B0DA6D-8A15-419C-ADCB-626630FE929E}"/>
                </a:ext>
              </a:extLst>
            </p:cNvPr>
            <p:cNvSpPr/>
            <p:nvPr/>
          </p:nvSpPr>
          <p:spPr>
            <a:xfrm>
              <a:off x="0" y="4857750"/>
              <a:ext cx="91440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xmlns="" id="{9A4F9499-48BE-4A0A-B83D-FC2624D2C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39385"/>
              <a:ext cx="32022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Kinsus</a:t>
              </a:r>
              <a:r>
                <a: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Interconnect Technology, Corp.</a:t>
              </a: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xmlns="" id="{1B3F33A3-ADDE-451E-A829-FCB6B2684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8600" y="4886325"/>
              <a:ext cx="35654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900" b="1" i="1" dirty="0">
                  <a:solidFill>
                    <a:schemeClr val="bg1"/>
                  </a:solidFill>
                  <a:latin typeface="Arial Narrow" pitchFamily="34" charset="0"/>
                </a:rPr>
                <a:t>Confidential / All rights reserved by </a:t>
              </a:r>
              <a:r>
                <a:rPr lang="en-US" altLang="zh-TW" sz="900" b="1" i="1" dirty="0" err="1">
                  <a:solidFill>
                    <a:schemeClr val="bg1"/>
                  </a:solidFill>
                  <a:latin typeface="Arial Narrow" pitchFamily="34" charset="0"/>
                </a:rPr>
                <a:t>Kinsus</a:t>
              </a:r>
              <a:r>
                <a:rPr lang="en-US" altLang="zh-TW" sz="900" b="1" i="1" dirty="0">
                  <a:solidFill>
                    <a:schemeClr val="bg1"/>
                  </a:solidFill>
                  <a:latin typeface="Arial Narrow" pitchFamily="34" charset="0"/>
                </a:rPr>
                <a:t> Interconnect Technology, Corp.</a:t>
              </a: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210"/>
            <a:ext cx="82296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9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0">
            <a:extLst>
              <a:ext uri="{FF2B5EF4-FFF2-40B4-BE49-F238E27FC236}">
                <a16:creationId xmlns:a16="http://schemas.microsoft.com/office/drawing/2014/main" xmlns="" id="{86EF1473-E748-4873-8E6A-C02EF5CAE8BB}"/>
              </a:ext>
            </a:extLst>
          </p:cNvPr>
          <p:cNvGrpSpPr/>
          <p:nvPr userDrawn="1"/>
        </p:nvGrpSpPr>
        <p:grpSpPr>
          <a:xfrm>
            <a:off x="0" y="6458635"/>
            <a:ext cx="9144000" cy="323165"/>
            <a:chOff x="0" y="4839385"/>
            <a:chExt cx="9144000" cy="323165"/>
          </a:xfrm>
        </p:grpSpPr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xmlns="" id="{60B0DA6D-8A15-419C-ADCB-626630FE929E}"/>
                </a:ext>
              </a:extLst>
            </p:cNvPr>
            <p:cNvSpPr/>
            <p:nvPr/>
          </p:nvSpPr>
          <p:spPr>
            <a:xfrm>
              <a:off x="0" y="4857750"/>
              <a:ext cx="91440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xmlns="" id="{9A4F9499-48BE-4A0A-B83D-FC2624D2C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39385"/>
              <a:ext cx="32022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Kinsus</a:t>
              </a:r>
              <a:r>
                <a:rPr lang="en-US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Interconnect Technology, Corp.</a:t>
              </a: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xmlns="" id="{1B3F33A3-ADDE-451E-A829-FCB6B2684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8600" y="4886325"/>
              <a:ext cx="35654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900" b="1" i="1" dirty="0">
                  <a:solidFill>
                    <a:prstClr val="white"/>
                  </a:solidFill>
                  <a:latin typeface="Arial Narrow" pitchFamily="34" charset="0"/>
                </a:rPr>
                <a:t>Confidential / All rights reserved by </a:t>
              </a:r>
              <a:r>
                <a:rPr lang="en-US" altLang="zh-TW" sz="900" b="1" i="1" dirty="0" err="1">
                  <a:solidFill>
                    <a:prstClr val="white"/>
                  </a:solidFill>
                  <a:latin typeface="Arial Narrow" pitchFamily="34" charset="0"/>
                </a:rPr>
                <a:t>Kinsus</a:t>
              </a:r>
              <a:r>
                <a:rPr lang="en-US" altLang="zh-TW" sz="900" b="1" i="1" dirty="0">
                  <a:solidFill>
                    <a:prstClr val="white"/>
                  </a:solidFill>
                  <a:latin typeface="Arial Narrow" pitchFamily="34" charset="0"/>
                </a:rPr>
                <a:t> Interconnect Technology, Corp.</a:t>
              </a: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210"/>
            <a:ext cx="82296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60867"/>
            <a:ext cx="2133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9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DFAD1AEC-697F-4B39-B1A4-C3A96EE10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950208"/>
            <a:ext cx="7772400" cy="120698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大四實習生獎勵方案說明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100" dirty="0" smtClean="0"/>
              <a:t>(</a:t>
            </a:r>
            <a:r>
              <a:rPr lang="zh-TW" altLang="en-US" sz="3100" dirty="0"/>
              <a:t>健行科大</a:t>
            </a:r>
            <a:r>
              <a:rPr lang="en-US" altLang="zh-TW" sz="3100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002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獎勵方案說明彙整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B79C7D-1AE9-45B4-9EE6-27154E9FE96E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51917"/>
              </p:ext>
            </p:extLst>
          </p:nvPr>
        </p:nvGraphicFramePr>
        <p:xfrm>
          <a:off x="251520" y="908720"/>
          <a:ext cx="8680792" cy="5148000"/>
        </p:xfrm>
        <a:graphic>
          <a:graphicData uri="http://schemas.openxmlformats.org/drawingml/2006/table">
            <a:tbl>
              <a:tblPr/>
              <a:tblGrid>
                <a:gridCol w="616792"/>
                <a:gridCol w="4032000"/>
                <a:gridCol w="4032000"/>
              </a:tblGrid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獎勵項目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勤工獎金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留任獎金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金額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3,000 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20,000 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適用對象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實習期間為一年（一學年）者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大四生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，實習期間為一年（一學年）者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領取資格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到職後</a:t>
                      </a: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個月內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事病假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≦</a:t>
                      </a: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天者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（不含喪假）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取得畢業證書後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，經原單位主管同意後直接留任景碩，且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任職滿</a:t>
                      </a: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個月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者。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發放說明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獎金於次年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4/10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統一發放，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發放當日須在職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無曠職紀錄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資格符合之次月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號發給，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發放當日須在職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無曠職紀錄。</a:t>
                      </a: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在職期間如需服兵役者，服役期間年資不計。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90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xmlns="" id="{6CEC970E-AFDA-4A6A-BF8B-F01CBE09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731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獎勵方案說明</a:t>
            </a:r>
            <a:r>
              <a:rPr lang="en-US" altLang="zh-TW" dirty="0" smtClean="0"/>
              <a:t>-</a:t>
            </a:r>
            <a:r>
              <a:rPr lang="zh-TW" altLang="en-US" dirty="0" smtClean="0"/>
              <a:t>勤工獎金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6"/>
          <p:cNvSpPr>
            <a:spLocks noGrp="1"/>
          </p:cNvSpPr>
          <p:nvPr>
            <p:ph idx="1"/>
          </p:nvPr>
        </p:nvSpPr>
        <p:spPr>
          <a:xfrm>
            <a:off x="152400" y="838200"/>
            <a:ext cx="7803976" cy="12946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勤工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獎金</a:t>
            </a:r>
            <a:r>
              <a:rPr lang="zh-TW" altLang="en-US" b="1" dirty="0" smtClean="0">
                <a:solidFill>
                  <a:srgbClr val="C00000"/>
                </a:solidFill>
                <a:latin typeface="新細明體"/>
                <a:ea typeface="新細明體"/>
              </a:rPr>
              <a:t>」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,000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B79C7D-1AE9-45B4-9EE6-27154E9FE96E}" type="slidenum">
              <a:rPr lang="en-US" b="1" smtClean="0">
                <a:solidFill>
                  <a:prstClr val="white"/>
                </a:solidFill>
              </a:rPr>
              <a:pPr/>
              <a:t>2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2564904"/>
            <a:ext cx="1728192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prstClr val="black"/>
                </a:solidFill>
              </a:rPr>
              <a:t>領取資格</a:t>
            </a:r>
            <a:endParaRPr lang="zh-TW" alt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內容版面配置區 6"/>
          <p:cNvSpPr txBox="1">
            <a:spLocks/>
          </p:cNvSpPr>
          <p:nvPr/>
        </p:nvSpPr>
        <p:spPr>
          <a:xfrm>
            <a:off x="294243" y="3201566"/>
            <a:ext cx="8670245" cy="659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</a:rPr>
              <a:t>到職後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</a:rPr>
              <a:t>6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</a:rPr>
              <a:t>個月內，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</a:rPr>
              <a:t>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</a:rPr>
              <a:t>病假≦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</a:rPr>
              <a:t>天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</a:rPr>
              <a:t>者（不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</a:rPr>
              <a:t>含喪假）。</a:t>
            </a:r>
            <a:endParaRPr lang="en-US" altLang="zh-TW" sz="2400" b="1" dirty="0" smtClean="0">
              <a:solidFill>
                <a:prstClr val="black"/>
              </a:solidFill>
              <a:latin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8" y="4005064"/>
            <a:ext cx="172819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prstClr val="black"/>
                </a:solidFill>
              </a:rPr>
              <a:t>發放說明</a:t>
            </a:r>
          </a:p>
        </p:txBody>
      </p:sp>
      <p:sp>
        <p:nvSpPr>
          <p:cNvPr id="9" name="內容版面配置區 6"/>
          <p:cNvSpPr txBox="1">
            <a:spLocks/>
          </p:cNvSpPr>
          <p:nvPr/>
        </p:nvSpPr>
        <p:spPr>
          <a:xfrm>
            <a:off x="345746" y="4581128"/>
            <a:ext cx="818669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rgbClr val="000000"/>
                </a:solidFill>
                <a:latin typeface="+mn-ea"/>
              </a:rPr>
              <a:t>獎金於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次年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4/10</a:t>
            </a:r>
            <a:r>
              <a:rPr lang="zh-TW" altLang="en-US" sz="2400" b="1" dirty="0">
                <a:solidFill>
                  <a:srgbClr val="000000"/>
                </a:solidFill>
                <a:latin typeface="+mn-ea"/>
              </a:rPr>
              <a:t>統一發放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</a:rPr>
              <a:t>發放當日須在職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</a:rPr>
              <a:t>。</a:t>
            </a:r>
            <a:endParaRPr lang="en-US" altLang="zh-TW" sz="2400" b="1" dirty="0" smtClean="0">
              <a:solidFill>
                <a:prstClr val="black"/>
              </a:solidFill>
              <a:latin typeface="微軟正黑體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</a:rPr>
              <a:t>獎勵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</a:rPr>
              <a:t>金發放前如考勤區間有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</a:rPr>
              <a:t>曠職紀錄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</a:rPr>
              <a:t>，則獎勵金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</a:rPr>
              <a:t>不予核發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</a:rPr>
              <a:t>。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5869" y="1753652"/>
            <a:ext cx="172819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適用對象</a:t>
            </a:r>
            <a:endParaRPr lang="zh-TW" altLang="en-US" sz="2800" b="1" dirty="0"/>
          </a:p>
        </p:txBody>
      </p:sp>
      <p:sp>
        <p:nvSpPr>
          <p:cNvPr id="11" name="內容版面配置區 6"/>
          <p:cNvSpPr txBox="1">
            <a:spLocks/>
          </p:cNvSpPr>
          <p:nvPr/>
        </p:nvSpPr>
        <p:spPr>
          <a:xfrm>
            <a:off x="2051720" y="1701552"/>
            <a:ext cx="4392487" cy="647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+mn-ea"/>
              </a:rPr>
              <a:t>實習</a:t>
            </a:r>
            <a:r>
              <a:rPr lang="zh-TW" altLang="en-US" sz="2400" b="1" dirty="0">
                <a:solidFill>
                  <a:srgbClr val="000000"/>
                </a:solidFill>
                <a:latin typeface="+mn-ea"/>
              </a:rPr>
              <a:t>期間為一年（一學年）</a:t>
            </a:r>
            <a:r>
              <a:rPr lang="zh-TW" altLang="en-US" sz="2400" b="1" dirty="0" smtClean="0">
                <a:solidFill>
                  <a:srgbClr val="000000"/>
                </a:solidFill>
                <a:latin typeface="+mn-ea"/>
              </a:rPr>
              <a:t>者</a:t>
            </a:r>
            <a:endParaRPr lang="zh-TW" altLang="en-US" sz="2400" b="1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798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xmlns="" id="{6CEC970E-AFDA-4A6A-BF8B-F01CBE09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731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獎勵方案說明</a:t>
            </a:r>
            <a:r>
              <a:rPr lang="en-US" altLang="zh-TW" dirty="0" smtClean="0"/>
              <a:t>-</a:t>
            </a:r>
            <a:r>
              <a:rPr lang="zh-TW" altLang="en-US" dirty="0"/>
              <a:t>留任</a:t>
            </a:r>
            <a:r>
              <a:rPr lang="zh-TW" altLang="en-US" dirty="0" smtClean="0"/>
              <a:t>獎金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6"/>
          <p:cNvSpPr>
            <a:spLocks noGrp="1"/>
          </p:cNvSpPr>
          <p:nvPr>
            <p:ph idx="1"/>
          </p:nvPr>
        </p:nvSpPr>
        <p:spPr>
          <a:xfrm>
            <a:off x="152400" y="838200"/>
            <a:ext cx="7803976" cy="12946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留任獎金</a:t>
            </a:r>
            <a:r>
              <a:rPr lang="zh-TW" altLang="en-US" b="1" dirty="0" smtClean="0">
                <a:solidFill>
                  <a:srgbClr val="C00000"/>
                </a:solidFill>
                <a:latin typeface="新細明體"/>
                <a:ea typeface="新細明體"/>
              </a:rPr>
              <a:t>」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20,000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B79C7D-1AE9-45B4-9EE6-27154E9FE96E}" type="slidenum">
              <a:rPr lang="en-US" b="1" smtClean="0">
                <a:solidFill>
                  <a:prstClr val="white"/>
                </a:solidFill>
              </a:rPr>
              <a:pPr/>
              <a:t>3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2492896"/>
            <a:ext cx="1728192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prstClr val="black"/>
                </a:solidFill>
              </a:rPr>
              <a:t>領取資格</a:t>
            </a:r>
            <a:endParaRPr lang="zh-TW" alt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內容版面配置區 6"/>
          <p:cNvSpPr txBox="1">
            <a:spLocks/>
          </p:cNvSpPr>
          <p:nvPr/>
        </p:nvSpPr>
        <p:spPr>
          <a:xfrm>
            <a:off x="294243" y="2932698"/>
            <a:ext cx="8670245" cy="1091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</a:rPr>
              <a:t>取得畢業證書。</a:t>
            </a:r>
            <a:endParaRPr lang="en-US" altLang="zh-TW" sz="2400" b="1" dirty="0" smtClean="0">
              <a:solidFill>
                <a:prstClr val="black"/>
              </a:solidFill>
              <a:latin typeface="微軟正黑體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rgbClr val="000000"/>
                </a:solidFill>
                <a:latin typeface="+mn-ea"/>
              </a:rPr>
              <a:t>經原單位主管同意後直接留任景碩，且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任職滿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6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個月</a:t>
            </a:r>
            <a:r>
              <a:rPr lang="zh-TW" altLang="en-US" sz="2400" b="1" dirty="0">
                <a:solidFill>
                  <a:srgbClr val="000000"/>
                </a:solidFill>
                <a:latin typeface="+mn-ea"/>
              </a:rPr>
              <a:t>者</a:t>
            </a:r>
            <a:r>
              <a:rPr lang="zh-TW" altLang="en-US" sz="2400" b="1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TW" sz="2400" b="1" dirty="0" smtClean="0">
              <a:solidFill>
                <a:prstClr val="black"/>
              </a:solidFill>
              <a:latin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8" y="4149080"/>
            <a:ext cx="172819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prstClr val="black"/>
                </a:solidFill>
              </a:rPr>
              <a:t>發放說明</a:t>
            </a:r>
          </a:p>
        </p:txBody>
      </p:sp>
      <p:sp>
        <p:nvSpPr>
          <p:cNvPr id="10" name="內容版面配置區 6"/>
          <p:cNvSpPr txBox="1">
            <a:spLocks/>
          </p:cNvSpPr>
          <p:nvPr/>
        </p:nvSpPr>
        <p:spPr>
          <a:xfrm>
            <a:off x="323528" y="4653136"/>
            <a:ext cx="869075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獎勵金於符合資格之次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日中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發放，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發放當日須在職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獎勵金發放前如考勤區間有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曠職紀錄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，則獎勵金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不予核發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在職期間如需服兵役者，服役期間年資不計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。</a:t>
            </a:r>
            <a:endParaRPr lang="zh-TW" altLang="en-US" sz="24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75869" y="1753652"/>
            <a:ext cx="172819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適用對象</a:t>
            </a:r>
            <a:endParaRPr lang="zh-TW" altLang="en-US" sz="2800" b="1" dirty="0"/>
          </a:p>
        </p:txBody>
      </p:sp>
      <p:sp>
        <p:nvSpPr>
          <p:cNvPr id="12" name="內容版面配置區 6"/>
          <p:cNvSpPr txBox="1">
            <a:spLocks/>
          </p:cNvSpPr>
          <p:nvPr/>
        </p:nvSpPr>
        <p:spPr>
          <a:xfrm>
            <a:off x="2051720" y="1701552"/>
            <a:ext cx="6912768" cy="647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大四生</a:t>
            </a:r>
            <a:r>
              <a:rPr lang="zh-TW" altLang="en-US" sz="2400" b="1" dirty="0" smtClean="0">
                <a:solidFill>
                  <a:srgbClr val="000000"/>
                </a:solidFill>
                <a:latin typeface="+mn-ea"/>
              </a:rPr>
              <a:t>，實習</a:t>
            </a:r>
            <a:r>
              <a:rPr lang="zh-TW" altLang="en-US" sz="2400" b="1" dirty="0">
                <a:solidFill>
                  <a:srgbClr val="000000"/>
                </a:solidFill>
                <a:latin typeface="+mn-ea"/>
              </a:rPr>
              <a:t>期間為一年（一學年）</a:t>
            </a:r>
            <a:r>
              <a:rPr lang="zh-TW" altLang="en-US" sz="2400" b="1" dirty="0" smtClean="0">
                <a:solidFill>
                  <a:srgbClr val="000000"/>
                </a:solidFill>
                <a:latin typeface="+mn-ea"/>
              </a:rPr>
              <a:t>者</a:t>
            </a:r>
            <a:endParaRPr lang="zh-TW" altLang="en-US" sz="2400" b="1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341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簡報5" id="{8959113A-185F-461A-9502-64DF4871B813}" vid="{7D9189D1-4CD8-48B1-9846-1AE4C679F113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簡報5" id="{8959113A-185F-461A-9502-64DF4871B813}" vid="{7D9189D1-4CD8-48B1-9846-1AE4C679F113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299</Words>
  <Application>Microsoft Office PowerPoint</Application>
  <PresentationFormat>如螢幕大小 (4:3)</PresentationFormat>
  <Paragraphs>40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Arial</vt:lpstr>
      <vt:lpstr>新細明體</vt:lpstr>
      <vt:lpstr>Wingdings</vt:lpstr>
      <vt:lpstr>微軟正黑體</vt:lpstr>
      <vt:lpstr>Arial Unicode MS</vt:lpstr>
      <vt:lpstr>Calibri</vt:lpstr>
      <vt:lpstr>Arial Narrow</vt:lpstr>
      <vt:lpstr>Office 佈景主題</vt:lpstr>
      <vt:lpstr>1_Office 佈景主題</vt:lpstr>
      <vt:lpstr>大四實習生獎勵方案說明 (健行科大)</vt:lpstr>
      <vt:lpstr>獎勵方案說明彙整</vt:lpstr>
      <vt:lpstr>獎勵方案說明-勤工獎金</vt:lpstr>
      <vt:lpstr>獎勵方案說明-留任獎金</vt:lpstr>
    </vt:vector>
  </TitlesOfParts>
  <Company>kinsus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彭成煜</dc:creator>
  <cp:lastModifiedBy>Administrator</cp:lastModifiedBy>
  <cp:revision>23</cp:revision>
  <dcterms:created xsi:type="dcterms:W3CDTF">2019-06-21T06:51:05Z</dcterms:created>
  <dcterms:modified xsi:type="dcterms:W3CDTF">2020-04-24T08:29:23Z</dcterms:modified>
</cp:coreProperties>
</file>